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3" r:id="rId2"/>
    <p:sldId id="256" r:id="rId3"/>
    <p:sldId id="257" r:id="rId4"/>
    <p:sldId id="262" r:id="rId5"/>
    <p:sldId id="258" r:id="rId6"/>
    <p:sldId id="259" r:id="rId7"/>
    <p:sldId id="260" r:id="rId8"/>
    <p:sldId id="261" r:id="rId9"/>
    <p:sldId id="264" r:id="rId10"/>
    <p:sldId id="266" r:id="rId11"/>
    <p:sldId id="267" r:id="rId12"/>
    <p:sldId id="268" r:id="rId13"/>
    <p:sldId id="269" r:id="rId14"/>
    <p:sldId id="275" r:id="rId15"/>
    <p:sldId id="274" r:id="rId16"/>
    <p:sldId id="270" r:id="rId17"/>
    <p:sldId id="271" r:id="rId18"/>
    <p:sldId id="273" r:id="rId19"/>
    <p:sldId id="272" r:id="rId20"/>
    <p:sldId id="277" r:id="rId21"/>
    <p:sldId id="278" r:id="rId22"/>
    <p:sldId id="279" r:id="rId23"/>
    <p:sldId id="276" r:id="rId24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9" autoAdjust="0"/>
    <p:restoredTop sz="97011" autoAdjust="0"/>
  </p:normalViewPr>
  <p:slideViewPr>
    <p:cSldViewPr>
      <p:cViewPr varScale="1">
        <p:scale>
          <a:sx n="113" d="100"/>
          <a:sy n="113" d="100"/>
        </p:scale>
        <p:origin x="-15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822FC-AA5F-49F8-ADA5-95D4FCE711AC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32312-615D-4F79-B1CC-B17838C7B11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9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7682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4950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5199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1144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85901-DE35-4B21-9064-5DE26B0AA96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85901-DE35-4B21-9064-5DE26B0AA96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85901-DE35-4B21-9064-5DE26B0AA96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1333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8668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5199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1545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5539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780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5565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2312-615D-4F79-B1CC-B17838C7B11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051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79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476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742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131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356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866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983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801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776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253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422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87DC1-46A8-4282-B0F8-55256E2578B8}" type="datetimeFigureOut">
              <a:rPr lang="ru-RU" smtClean="0"/>
              <a:pPr/>
              <a:t>28.12.2023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747AA-126D-4C9A-862B-6329D345D2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736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0PnhZaAJlhC6Q2aXHIBZTpP9Pa5vQPTU40RVhuj0FoI/edit?usp=sharing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.volstar@yandex.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A093E35-38BA-720C-6C23-0FD1CC90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Годовой отчет за 2023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24378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889844"/>
            <a:ext cx="792961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Пояснительные записки к форме №13</a:t>
            </a:r>
          </a:p>
          <a:p>
            <a:pPr algn="ctr"/>
            <a:endParaRPr lang="ru-RU" sz="2800" b="1" dirty="0"/>
          </a:p>
          <a:p>
            <a:pPr algn="ctr"/>
            <a:r>
              <a:rPr lang="ru-RU" sz="2800" dirty="0"/>
              <a:t>Прерывание беременности у девочек до 14 лет</a:t>
            </a:r>
          </a:p>
          <a:p>
            <a:pPr algn="ctr"/>
            <a:r>
              <a:rPr lang="ru-RU" dirty="0"/>
              <a:t>					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9960944"/>
              </p:ext>
            </p:extLst>
          </p:nvPr>
        </p:nvGraphicFramePr>
        <p:xfrm>
          <a:off x="428597" y="2928934"/>
          <a:ext cx="850112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24"/>
                <a:gridCol w="1700224"/>
                <a:gridCol w="1700224"/>
                <a:gridCol w="1700224"/>
                <a:gridCol w="1700224"/>
              </a:tblGrid>
              <a:tr h="640079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Все аборты у девочек в возрасте до 14 лет включительно, считаются как аборты по медицинским показаниям, в силу физиологической незрелости организма.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Территория проживания,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Регион проживания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Дата рождения, возраст на момент госпитализации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Дата производства аборта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Диагноз (МКБ-10)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Способ прерывания беременности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49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12845"/>
            <a:ext cx="86409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Пояснительные записки к форме</a:t>
            </a:r>
            <a:r>
              <a:rPr lang="ru-RU" sz="2400" b="1" dirty="0"/>
              <a:t>№13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2.Сведение </a:t>
            </a:r>
            <a:r>
              <a:rPr lang="ru-RU" sz="2400" dirty="0"/>
              <a:t>о умерших от прерывания беременности </a:t>
            </a:r>
            <a:endParaRPr lang="ru-RU" sz="2400" dirty="0" smtClean="0"/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O02 -O06) указанных в 3000 таблице</a:t>
            </a:r>
          </a:p>
          <a:p>
            <a:pPr algn="ctr"/>
            <a:endParaRPr lang="ru-RU" sz="2400" dirty="0"/>
          </a:p>
          <a:p>
            <a:pPr algn="ctr"/>
            <a:r>
              <a:rPr lang="ru-RU" sz="2000" dirty="0"/>
              <a:t>Предоставить «Карту донесения о случае материнской смерти», учетная форма №003/</a:t>
            </a:r>
            <a:r>
              <a:rPr lang="ru-RU" sz="2000" dirty="0" err="1"/>
              <a:t>у-МС</a:t>
            </a:r>
            <a:r>
              <a:rPr lang="ru-RU" sz="2000" dirty="0"/>
              <a:t> утверждена приказом Минздрава России от 20 октября 2020 г. № 1130 </a:t>
            </a:r>
            <a:r>
              <a:rPr lang="ru-RU" sz="2000" dirty="0" err="1"/>
              <a:t>н</a:t>
            </a:r>
            <a:r>
              <a:rPr lang="ru-RU" sz="2000" dirty="0"/>
              <a:t> «Об утверждении Порядка оказания медицинской помощи по профилю «акушерство и гинекология», </a:t>
            </a:r>
            <a:r>
              <a:rPr lang="ru-RU" sz="2000" dirty="0">
                <a:solidFill>
                  <a:srgbClr val="FF0000"/>
                </a:solidFill>
              </a:rPr>
              <a:t>скрыв персональные данные</a:t>
            </a:r>
            <a:r>
              <a:rPr lang="ru-RU" sz="2000" dirty="0"/>
              <a:t>.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«</a:t>
            </a:r>
            <a:r>
              <a:rPr lang="ru-RU" sz="2000" b="1" dirty="0"/>
              <a:t>Карту донесения о случае материнской смерти»сдавать специалисту принимающему форму ФСН №32 и дублировать специалисту принимающему форму ФСН №13!!!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601714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85861"/>
            <a:ext cx="4038600" cy="4500593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>
              <a:buNone/>
            </a:pPr>
            <a:endParaRPr lang="ru-RU" sz="1050" b="1" dirty="0" smtClean="0"/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ФСН № 32 </a:t>
            </a:r>
          </a:p>
          <a:p>
            <a:pPr algn="ctr">
              <a:buNone/>
            </a:pPr>
            <a:r>
              <a:rPr lang="ru-RU" dirty="0" smtClean="0"/>
              <a:t>«</a:t>
            </a:r>
            <a:r>
              <a:rPr lang="ru-RU" dirty="0"/>
              <a:t>Сведения о медицинской помощи беременным, роженицам и родильницам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285860"/>
            <a:ext cx="3971924" cy="4483113"/>
          </a:xfrm>
          <a:blipFill>
            <a:blip r:embed="rId4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Вкладыш в Ф-</a:t>
            </a:r>
            <a:r>
              <a:rPr lang="ru-RU" b="1" dirty="0"/>
              <a:t>№32(232</a:t>
            </a:r>
            <a:r>
              <a:rPr lang="ru-RU" b="1" dirty="0" smtClean="0"/>
              <a:t>) </a:t>
            </a:r>
            <a:r>
              <a:rPr lang="ru-RU" dirty="0" smtClean="0"/>
              <a:t>«Сведения о регионализации акушерской и перинатальной помощи в родильных домах(отделениях)и перинатальных центрах»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Пояснительная записка на случай материнской смерти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00042"/>
            <a:ext cx="61436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ФСН № 32;  Вкладыш в Ф-№32(232)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в 2023 году изменений нет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643702" y="5572140"/>
            <a:ext cx="484632" cy="406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7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000108"/>
          <a:ext cx="7500989" cy="2078338"/>
        </p:xfrm>
        <a:graphic>
          <a:graphicData uri="http://schemas.openxmlformats.org/drawingml/2006/table">
            <a:tbl>
              <a:tblPr/>
              <a:tblGrid>
                <a:gridCol w="5284003"/>
                <a:gridCol w="946954"/>
                <a:gridCol w="1270032"/>
              </a:tblGrid>
              <a:tr h="500066">
                <a:tc>
                  <a:txBody>
                    <a:bodyPr/>
                    <a:lstStyle/>
                    <a:p>
                      <a:pPr marL="90170"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новообразования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С00-D48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56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 злокачественные новообразования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С00-С97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6">
                <a:tc>
                  <a:txBody>
                    <a:bodyPr/>
                    <a:lstStyle/>
                    <a:p>
                      <a:pPr marL="27051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7051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молочной железы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С50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880">
                <a:tc>
                  <a:txBody>
                    <a:bodyPr/>
                    <a:lstStyle/>
                    <a:p>
                      <a:pPr marL="27051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глаза, головного мозга и других отделов центральной нервной системы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С69-С72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3214686"/>
          <a:ext cx="7500990" cy="1344937"/>
        </p:xfrm>
        <a:graphic>
          <a:graphicData uri="http://schemas.openxmlformats.org/drawingml/2006/table">
            <a:tbl>
              <a:tblPr/>
              <a:tblGrid>
                <a:gridCol w="5286412"/>
                <a:gridCol w="1000132"/>
                <a:gridCol w="1214446"/>
              </a:tblGrid>
              <a:tr h="483497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болезни кожи и подкожной клетчатки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L00-L98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……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600" kern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атопический</a:t>
                      </a:r>
                      <a:r>
                        <a:rPr lang="ru-RU" sz="1600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дерматит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13.4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L20</a:t>
                      </a:r>
                      <a:endParaRPr lang="ru-RU" sz="1600" kern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псориаз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4786322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(2801)</a:t>
            </a:r>
            <a:r>
              <a:rPr lang="ru-RU" dirty="0" smtClean="0">
                <a:solidFill>
                  <a:srgbClr val="FF0000"/>
                </a:solidFill>
              </a:rPr>
              <a:t> (в том числе, из таблицы 2800) экстракорпоральная мембранная </a:t>
            </a:r>
            <a:r>
              <a:rPr lang="ru-RU" dirty="0" err="1" smtClean="0">
                <a:solidFill>
                  <a:srgbClr val="FF0000"/>
                </a:solidFill>
              </a:rPr>
              <a:t>оксигенация</a:t>
            </a:r>
            <a:r>
              <a:rPr lang="ru-RU" dirty="0" smtClean="0">
                <a:solidFill>
                  <a:srgbClr val="FF0000"/>
                </a:solidFill>
              </a:rPr>
              <a:t>: до 1 суток 1 _________, до 3-х суток 2________, 30 суток и более 3______, умерло: в течение 1 часа 4_______, в течение 1 суток 5 __________.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14290"/>
            <a:ext cx="7572428" cy="64633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Изменения, вносимые в форму </a:t>
            </a:r>
          </a:p>
          <a:p>
            <a:pPr algn="ctr"/>
            <a:r>
              <a:rPr lang="ru-RU" b="1" dirty="0" smtClean="0"/>
              <a:t>Федерального Статистического наблюдения №14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29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128792" cy="994122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Ф – 14  ДС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– форма не изменилась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937791"/>
              </p:ext>
            </p:extLst>
          </p:nvPr>
        </p:nvGraphicFramePr>
        <p:xfrm>
          <a:off x="323528" y="1484784"/>
          <a:ext cx="8424936" cy="4896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24936"/>
              </a:tblGrid>
              <a:tr h="489654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В отчете за 2022 год по форме 141</a:t>
                      </a:r>
                    </a:p>
                    <a:p>
                      <a:pPr algn="ctr"/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было много</a:t>
                      </a:r>
                      <a:r>
                        <a:rPr lang="ru-RU" sz="3200" baseline="0" dirty="0" smtClean="0">
                          <a:solidFill>
                            <a:schemeClr val="tx2"/>
                          </a:solidFill>
                        </a:rPr>
                        <a:t> ошибок </a:t>
                      </a:r>
                    </a:p>
                    <a:p>
                      <a:r>
                        <a:rPr lang="ru-RU" sz="3200" baseline="0" dirty="0" smtClean="0">
                          <a:solidFill>
                            <a:schemeClr val="tx2"/>
                          </a:solidFill>
                        </a:rPr>
                        <a:t>при заполнении </a:t>
                      </a:r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таблицы </a:t>
                      </a:r>
                      <a:r>
                        <a:rPr lang="ru-RU" sz="3200" smtClean="0">
                          <a:solidFill>
                            <a:schemeClr val="tx2"/>
                          </a:solidFill>
                        </a:rPr>
                        <a:t>2000  –  «</a:t>
                      </a:r>
                      <a:r>
                        <a:rPr lang="ru-RU" sz="3200" baseline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Использование </a:t>
                      </a:r>
                      <a:r>
                        <a:rPr lang="ru-RU" sz="3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коек </a:t>
                      </a:r>
                      <a:r>
                        <a:rPr lang="ru-RU" sz="3200" baseline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дневного стационара»  </a:t>
                      </a:r>
                      <a:endParaRPr lang="ru-RU" sz="3200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3200" baseline="0" dirty="0" smtClean="0">
                          <a:solidFill>
                            <a:srgbClr val="FF0000"/>
                          </a:solidFill>
                        </a:rPr>
                        <a:t>По строке 76 из общего числа (из стр.1), расположенных в сельской местности)</a:t>
                      </a:r>
                    </a:p>
                    <a:p>
                      <a:pPr algn="ctr"/>
                      <a:r>
                        <a:rPr lang="ru-RU" sz="3200" baseline="0" dirty="0" smtClean="0">
                          <a:solidFill>
                            <a:srgbClr val="FF0000"/>
                          </a:solidFill>
                        </a:rPr>
                        <a:t>(забываете ее заполнять)!!!</a:t>
                      </a:r>
                      <a:endParaRPr lang="ru-RU" sz="3200" dirty="0" smtClean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5645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99412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Ф-30 Раздел 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1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добавлены новые строки, соответственно,  поменялась нумерация строк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33135956"/>
              </p:ext>
            </p:extLst>
          </p:nvPr>
        </p:nvGraphicFramePr>
        <p:xfrm>
          <a:off x="323528" y="1124744"/>
          <a:ext cx="8496944" cy="51845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96944"/>
              </a:tblGrid>
              <a:tr h="518457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Просьба при заполнении</a:t>
                      </a:r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: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Таблица 1001 –</a:t>
                      </a:r>
                      <a:r>
                        <a:rPr lang="ru-RU" sz="3200" baseline="0" dirty="0" smtClean="0">
                          <a:solidFill>
                            <a:schemeClr val="tx2"/>
                          </a:solidFill>
                        </a:rPr>
                        <a:t> графу 3 заполнять только в самой  ЦРБ!!! (по </a:t>
                      </a:r>
                      <a:r>
                        <a:rPr lang="ru-RU" sz="3200" baseline="0" dirty="0" err="1" smtClean="0">
                          <a:solidFill>
                            <a:schemeClr val="tx2"/>
                          </a:solidFill>
                        </a:rPr>
                        <a:t>ю.л</a:t>
                      </a:r>
                      <a:r>
                        <a:rPr lang="ru-RU" sz="3200" baseline="0" dirty="0" smtClean="0">
                          <a:solidFill>
                            <a:schemeClr val="tx2"/>
                          </a:solidFill>
                        </a:rPr>
                        <a:t>.)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во входящих структурных подразделениях (</a:t>
                      </a:r>
                      <a:r>
                        <a:rPr lang="ru-RU" sz="2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РБ, УБ,  врачебная амбулатория,</a:t>
                      </a:r>
                      <a:r>
                        <a:rPr lang="ru-RU" sz="24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офис ВОП и т.д.)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графа 3 =0 (не заполняется!!!)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Таблицу</a:t>
                      </a:r>
                      <a:r>
                        <a:rPr lang="ru-RU" sz="3200" baseline="0" dirty="0" smtClean="0">
                          <a:solidFill>
                            <a:schemeClr val="tx2"/>
                          </a:solidFill>
                        </a:rPr>
                        <a:t> 1050 –прикрепленное население- заполнить </a:t>
                      </a:r>
                      <a:r>
                        <a:rPr lang="ru-RU" sz="3200" baseline="0" dirty="0" smtClean="0">
                          <a:solidFill>
                            <a:srgbClr val="FF0000"/>
                          </a:solidFill>
                        </a:rPr>
                        <a:t>в целом по Ю.Л.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820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ru-RU" dirty="0" smtClean="0"/>
              <a:t>Форма 30</a:t>
            </a:r>
            <a:br>
              <a:rPr lang="ru-RU" dirty="0" smtClean="0"/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РАЗДЕЛ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. ДЕЯТЕЛЬНОСТЬ МЕДИЦИНСКОЙ ОРГАНИЗАЦИИ ПО ОКАЗАНИЮ МЕДИЦИНСКОЙ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ПОМОЩИ В АМБУЛАТОРНЫХ УСЛОВИЯХ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497832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1.Работа врачей медицинской организации в амбулаторных условиях,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таблице 2100. Обратите внимание изменилась нумерация по строкам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360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Таблица2510 «Профилактические осмотры и диспансеризация, проведенные медицинской организацией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7" y="1196753"/>
          <a:ext cx="8424932" cy="5602963"/>
        </p:xfrm>
        <a:graphic>
          <a:graphicData uri="http://schemas.openxmlformats.org/drawingml/2006/table">
            <a:tbl>
              <a:tblPr/>
              <a:tblGrid>
                <a:gridCol w="2335946"/>
                <a:gridCol w="305521"/>
                <a:gridCol w="569770"/>
                <a:gridCol w="569770"/>
                <a:gridCol w="569770"/>
                <a:gridCol w="570307"/>
                <a:gridCol w="531715"/>
                <a:gridCol w="611044"/>
                <a:gridCol w="611044"/>
                <a:gridCol w="531715"/>
                <a:gridCol w="456138"/>
                <a:gridCol w="381096"/>
                <a:gridCol w="381096"/>
              </a:tblGrid>
              <a:tr h="20492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Контингенты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№ стр.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Подлежало осмотрам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Осмотрено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из числа осмотренных (гр. 5):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определены группы здоровья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5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0-14 лет включительно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       из них  дети до 1 года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4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15-17 лет включительно 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69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15-17 лет (стр.3) - юношей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4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Школьники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суммы строк 1+3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89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(из суммы строк 1+3) </a:t>
                      </a:r>
                      <a:b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дети сироты в стационарных учреждениях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4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дети, находящиеся под опекой в семьях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41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Контингенты взрослого населения (18 лет</a:t>
                      </a:r>
                      <a:b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 старше), всего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4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 старше трудоспособного возраста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003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диспансеризация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профилактический осмотр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определенных групп взрослого населения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8.2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69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  из них старше трудоспособного возраста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8.2.1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449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углубленная диспансеризация граждан, переболевших новой короновирусной инфекцией 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COVID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.2.2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4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Всего (сумма строк 1, 3, 8)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3010"/>
            <a:ext cx="15916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7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8" y="188640"/>
            <a:ext cx="8770937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812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100" b="1" dirty="0"/>
              <a:t>6. </a:t>
            </a:r>
            <a:r>
              <a:rPr lang="ru-RU" sz="1200" b="1" dirty="0"/>
              <a:t>Диспансерное наблюдение за ветеранами Великой Отечественной войны, боевых действий, военной службы и инвалидами Великой Отечественной войны, боевых действий,  </a:t>
            </a:r>
            <a:r>
              <a:rPr lang="ru-RU" sz="1200" b="1" dirty="0" smtClean="0"/>
              <a:t>человек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Таблица 2600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2" y="1340770"/>
          <a:ext cx="8064898" cy="4477340"/>
        </p:xfrm>
        <a:graphic>
          <a:graphicData uri="http://schemas.openxmlformats.org/drawingml/2006/table">
            <a:tbl>
              <a:tblPr/>
              <a:tblGrid>
                <a:gridCol w="3200406"/>
                <a:gridCol w="523723"/>
                <a:gridCol w="867943"/>
                <a:gridCol w="867943"/>
                <a:gridCol w="868470"/>
                <a:gridCol w="867943"/>
                <a:gridCol w="868470"/>
              </a:tblGrid>
              <a:tr h="440050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Ветераны ВОВ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ВОВ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боевых действий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боевых действий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военной службы</a:t>
                      </a: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наблюдением на начало отчетного года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Вновь взято под наблюдение в отчетном году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Снято с наблюдения в течении отчетного года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 marL="10795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из них: выехало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 marL="45021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умерло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Состоит под наблюдением на конец отчетного года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 том числе по группам инвалидности:</a:t>
                      </a: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профилактический медицинский осмотр или диспансеризацию 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(из стр.6)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Нуждались в стационарном лечении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Получили стационарное лечение из числа нуждавшихся (стр.11)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Получили санаторно-курортное лечение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2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курс медицинской реабилитации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 rot="10800000" flipV="1">
            <a:off x="2286000" y="587727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Федеральный закон о ветеранах от 12.01.1995  </a:t>
            </a:r>
            <a:r>
              <a:rPr lang="ru-RU" dirty="0" err="1" smtClean="0"/>
              <a:t>фз</a:t>
            </a:r>
            <a:r>
              <a:rPr lang="ru-RU" dirty="0" smtClean="0"/>
              <a:t> №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05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76672"/>
            <a:ext cx="8784976" cy="5516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Информация по годовому статистическому отчету за 2023 год размещена на сайте БУЗ ВО «МИАЦ» https://miac.volmed.org.ru/ </a:t>
            </a:r>
            <a: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  <a:t>в разделе «медицинская статистика»:</a:t>
            </a: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ea typeface="Calibri"/>
                <a:cs typeface="Times New Roman"/>
              </a:rPr>
              <a:t>Порядок составления и сдачи сводных годовых статистических отчетов за 2023 </a:t>
            </a:r>
            <a:r>
              <a:rPr lang="ru-RU" sz="2000" dirty="0" smtClean="0">
                <a:ea typeface="Calibri"/>
                <a:cs typeface="Times New Roman"/>
              </a:rPr>
              <a:t>год</a:t>
            </a: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 smtClean="0">
                <a:ea typeface="Calibri"/>
                <a:cs typeface="Times New Roman"/>
              </a:rPr>
              <a:t>Приказы Росстата по утверждению изменений в формах </a:t>
            </a:r>
            <a:endParaRPr lang="ru-RU" sz="2000" dirty="0"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2000" dirty="0" smtClean="0">
                <a:ea typeface="Calibri"/>
                <a:cs typeface="Times New Roman"/>
              </a:rPr>
              <a:t>Презентации </a:t>
            </a:r>
            <a:r>
              <a:rPr lang="ru-RU" sz="2000" dirty="0">
                <a:ea typeface="Calibri"/>
                <a:cs typeface="Times New Roman"/>
              </a:rPr>
              <a:t>специалистов ЦНИИОИЗ по составлению форм годового статистического отчета.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ea typeface="Calibri"/>
                <a:cs typeface="Times New Roman"/>
              </a:rPr>
              <a:t>Обновления программы  </a:t>
            </a:r>
            <a:r>
              <a:rPr lang="en-US" sz="2400" dirty="0" err="1">
                <a:ea typeface="Calibri"/>
                <a:cs typeface="Times New Roman"/>
              </a:rPr>
              <a:t>Statgod</a:t>
            </a:r>
            <a:r>
              <a:rPr lang="en-US" sz="2400" dirty="0">
                <a:ea typeface="Calibri"/>
                <a:cs typeface="Times New Roman"/>
              </a:rPr>
              <a:t> </a:t>
            </a:r>
            <a:r>
              <a:rPr lang="ru-RU" sz="2400" dirty="0">
                <a:ea typeface="Calibri"/>
                <a:cs typeface="Times New Roman"/>
              </a:rPr>
              <a:t>будут размещены на сайте БУЗ ВО «МИАЦ» https://miac.volmed.org.ru/  </a:t>
            </a:r>
            <a: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  <a:t>в разделе «программы МИАЦ»</a:t>
            </a:r>
            <a:r>
              <a:rPr lang="ru-RU" sz="2400" dirty="0">
                <a:ea typeface="Calibri"/>
                <a:cs typeface="Times New Roman"/>
              </a:rPr>
              <a:t> (Медицинская статистика. Годовая отчетность).</a:t>
            </a:r>
          </a:p>
        </p:txBody>
      </p:sp>
    </p:spTree>
    <p:extLst>
      <p:ext uri="{BB962C8B-B14F-4D97-AF65-F5344CB8AC3E}">
        <p14:creationId xmlns:p14="http://schemas.microsoft.com/office/powerpoint/2010/main" xmlns="" val="155903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358114" cy="1000132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</a:t>
            </a:r>
            <a:r>
              <a:rPr lang="ru-RU" sz="2400" dirty="0" smtClean="0"/>
              <a:t>Форма статистического учета и отчетности № 64 «Сведения о заготовке, хранении, транспортировке и клиническом использовании донорской крови и (или) ее компонентов»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928662" y="1785926"/>
            <a:ext cx="7643866" cy="4201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1.Для корректного заполнения данных по использованию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компонентов донорской крови (табл.6000)  необходимо использовать информацию станций переливания крови по количеству выданных в 2023 году для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клинического использования компонентов, размещенную в таблицах: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https://docs.google.com/spreadsheets/d/10PnhZaAJlhC6Q2aXHIBZTpP9Pa5vQPTU40RVhuj0FoI/edit?usp=sharing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(ссылка будет активна с 09.01.2024 года).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2.Также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соответсвии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 письмом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2C2D2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 01-18/835 от 26.12.2023г.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БУЗ ВО «Вологодская областная станция переливания крови №1» необходимо заполнить таблицы пояснительной записки к годовому отчёту по трансфузиологии, размещенные на: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2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https://docs.google.com/spreadsheets/d/10PnhZaAJlhC6Q2aXHIBZTpP9Pa5vQPTU40RVhuj0FoI/edit?usp=sharing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10146"/>
          </a:xfrm>
        </p:spPr>
        <p:txBody>
          <a:bodyPr>
            <a:normAutofit/>
          </a:bodyPr>
          <a:lstStyle/>
          <a:p>
            <a:r>
              <a:rPr lang="ru-RU" sz="2800" dirty="0"/>
              <a:t>Таблица 6000 КЛИНИЧЕСКОЕ ИСПОЛЬЗОВАНИЕ КОМПОНЕНТОВ ДОНОРСКОЙ КРОВИ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02688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sz="2400" dirty="0" smtClean="0"/>
              <a:t>. </a:t>
            </a:r>
            <a:r>
              <a:rPr lang="ru-RU" sz="2400" dirty="0" smtClean="0"/>
              <a:t> Для медицинских </a:t>
            </a:r>
            <a:r>
              <a:rPr lang="ru-RU" sz="2400" dirty="0"/>
              <a:t>учреждений, заполняющих форму № 30 «Сведения о медицинской организации»: </a:t>
            </a:r>
            <a:r>
              <a:rPr lang="ru-RU" sz="2400" dirty="0" smtClean="0"/>
              <a:t>данные </a:t>
            </a:r>
            <a:r>
              <a:rPr lang="ru-RU" sz="2400" dirty="0"/>
              <a:t>по таблице 6000 формы № 64 (количество трансфузий и объем перелитых компонентов донорской крови) </a:t>
            </a:r>
            <a:r>
              <a:rPr lang="ru-RU" sz="2800" dirty="0">
                <a:solidFill>
                  <a:srgbClr val="FF0000"/>
                </a:solidFill>
              </a:rPr>
              <a:t>должны быть равны данным </a:t>
            </a:r>
            <a:r>
              <a:rPr lang="ru-RU" sz="2400" dirty="0"/>
              <a:t>по таблице 3200 формы №</a:t>
            </a:r>
            <a:r>
              <a:rPr lang="ru-RU" sz="2400" dirty="0" smtClean="0"/>
              <a:t>30.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861048"/>
            <a:ext cx="80010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 </a:t>
            </a:r>
            <a:r>
              <a:rPr lang="ru-RU" sz="2400" dirty="0" smtClean="0"/>
              <a:t>Объемы </a:t>
            </a:r>
            <a:r>
              <a:rPr lang="ru-RU" sz="2400" dirty="0" smtClean="0"/>
              <a:t>донорской крови или компонентов указывать в литрах </a:t>
            </a:r>
            <a:r>
              <a:rPr lang="ru-RU" sz="2800" dirty="0" smtClean="0"/>
              <a:t>с </a:t>
            </a:r>
            <a:r>
              <a:rPr lang="ru-RU" sz="2800" dirty="0" smtClean="0">
                <a:solidFill>
                  <a:srgbClr val="FF0000"/>
                </a:solidFill>
              </a:rPr>
              <a:t>двумя знаками после запятой 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Деятельность лаборатории форма 30 раздел </a:t>
            </a:r>
            <a:r>
              <a:rPr lang="en-US" sz="4000" dirty="0" smtClean="0"/>
              <a:t>VI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Обратите </a:t>
            </a:r>
            <a:r>
              <a:rPr lang="ru-RU" sz="2800" dirty="0" smtClean="0">
                <a:solidFill>
                  <a:srgbClr val="C00000"/>
                </a:solidFill>
              </a:rPr>
              <a:t>внимание на изменения в таблице 5301!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573016"/>
            <a:ext cx="8496944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Информация по годовому статистическому отчету за 2023 год размещена на сайте БУЗ ВО «МИАЦ» https://miac.volmed.org.ru/ </a:t>
            </a:r>
            <a:r>
              <a:rPr lang="ru-RU" dirty="0" smtClean="0">
                <a:solidFill>
                  <a:srgbClr val="C00000"/>
                </a:solidFill>
                <a:ea typeface="Calibri"/>
                <a:cs typeface="Times New Roman"/>
              </a:rPr>
              <a:t>в разделе «медицинская статистика</a:t>
            </a:r>
            <a:r>
              <a:rPr lang="ru-RU" dirty="0" smtClean="0">
                <a:solidFill>
                  <a:srgbClr val="C00000"/>
                </a:solidFill>
                <a:ea typeface="Calibri"/>
                <a:cs typeface="Times New Roman"/>
              </a:rPr>
              <a:t>»</a:t>
            </a:r>
            <a:endParaRPr lang="ru-RU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2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928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Формы предоставляются согласно </a:t>
            </a:r>
            <a:r>
              <a:rPr lang="ru-RU" sz="2800" dirty="0">
                <a:solidFill>
                  <a:srgbClr val="C00000"/>
                </a:solidFill>
              </a:rPr>
              <a:t>графика</a:t>
            </a:r>
            <a:r>
              <a:rPr lang="ru-RU" sz="2800" dirty="0"/>
              <a:t> приема отчетов (приложение №1 к Порядку составления и сдачи годовых статистических отчетов)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с 09.01.2024 года по 22.01.2024 года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37E89E-55B4-F27A-ACDA-54C6E041C6FA}"/>
              </a:ext>
            </a:extLst>
          </p:cNvPr>
          <p:cNvSpPr txBox="1"/>
          <p:nvPr/>
        </p:nvSpPr>
        <p:spPr>
          <a:xfrm>
            <a:off x="323529" y="2959209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Специалисты БУЗ ВО «МИАЦ» принимают отчетные формы </a:t>
            </a:r>
            <a:r>
              <a:rPr lang="ru-RU" sz="2400" dirty="0">
                <a:solidFill>
                  <a:srgbClr val="FF0000"/>
                </a:solidFill>
              </a:rPr>
              <a:t>дистанционно</a:t>
            </a:r>
          </a:p>
        </p:txBody>
      </p:sp>
    </p:spTree>
    <p:extLst>
      <p:ext uri="{BB962C8B-B14F-4D97-AF65-F5344CB8AC3E}">
        <p14:creationId xmlns:p14="http://schemas.microsoft.com/office/powerpoint/2010/main" xmlns="" val="179071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0E6CD5B-4B57-D6A7-2617-CE178B0D3FA6}"/>
              </a:ext>
            </a:extLst>
          </p:cNvPr>
          <p:cNvSpPr txBox="1"/>
          <p:nvPr/>
        </p:nvSpPr>
        <p:spPr>
          <a:xfrm>
            <a:off x="107504" y="1556792"/>
            <a:ext cx="885698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Форма №65 «Сведения о хронических вирусных гепатитах»</a:t>
            </a:r>
          </a:p>
          <a:p>
            <a:pPr algn="ctr"/>
            <a:r>
              <a:rPr lang="ru-RU" sz="2400" dirty="0"/>
              <a:t> утверждена приказом </a:t>
            </a:r>
            <a:r>
              <a:rPr lang="ru-RU" sz="2400" dirty="0" smtClean="0"/>
              <a:t>Росстата №354  </a:t>
            </a:r>
            <a:r>
              <a:rPr lang="ru-RU" sz="2400" dirty="0"/>
              <a:t>от  </a:t>
            </a:r>
            <a:r>
              <a:rPr lang="ru-RU" sz="2400" dirty="0" smtClean="0"/>
              <a:t>25.07.2023 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Форма </a:t>
            </a:r>
            <a:r>
              <a:rPr lang="ru-RU" sz="2400" dirty="0"/>
              <a:t>предоставляется </a:t>
            </a:r>
            <a:r>
              <a:rPr lang="ru-RU" sz="2400" dirty="0" smtClean="0"/>
              <a:t>согласно графика </a:t>
            </a:r>
            <a:r>
              <a:rPr lang="ru-RU" sz="2400" dirty="0"/>
              <a:t>приема </a:t>
            </a:r>
            <a:r>
              <a:rPr lang="ru-RU" sz="2400" dirty="0" smtClean="0"/>
              <a:t>отчетов </a:t>
            </a:r>
            <a:r>
              <a:rPr lang="ru-RU" sz="2800" dirty="0" smtClean="0">
                <a:solidFill>
                  <a:srgbClr val="FF0000"/>
                </a:solidFill>
              </a:rPr>
              <a:t>дистанционно</a:t>
            </a:r>
            <a:r>
              <a:rPr lang="ru-RU" sz="2400" dirty="0" smtClean="0"/>
              <a:t> в БУЗ ВО «Вологодская инфекционная больница» на </a:t>
            </a:r>
            <a:r>
              <a:rPr lang="ru-RU" sz="2400" dirty="0"/>
              <a:t>адрес электронной почты </a:t>
            </a:r>
            <a:r>
              <a:rPr lang="en-US" sz="2400" u="sng" dirty="0">
                <a:hlinkClick r:id="rId3"/>
              </a:rPr>
              <a:t>e</a:t>
            </a:r>
            <a:r>
              <a:rPr lang="ru-RU" sz="2400" u="sng" dirty="0">
                <a:hlinkClick r:id="rId3"/>
              </a:rPr>
              <a:t>.</a:t>
            </a:r>
            <a:r>
              <a:rPr lang="en-US" sz="2400" u="sng" dirty="0" err="1">
                <a:hlinkClick r:id="rId3"/>
              </a:rPr>
              <a:t>volstar</a:t>
            </a:r>
            <a:r>
              <a:rPr lang="ru-RU" sz="2400" u="sng" dirty="0" smtClean="0">
                <a:hlinkClick r:id="rId3"/>
              </a:rPr>
              <a:t>@yandex.ru</a:t>
            </a:r>
            <a:endParaRPr lang="ru-RU" sz="2400" u="sng" dirty="0" smtClean="0"/>
          </a:p>
          <a:p>
            <a:pPr algn="ctr"/>
            <a:endParaRPr lang="ru-RU" sz="2400" u="sng" dirty="0"/>
          </a:p>
          <a:p>
            <a:pPr algn="ctr"/>
            <a:r>
              <a:rPr lang="ru-RU" sz="2400" dirty="0" smtClean="0"/>
              <a:t>Стародубцева Елена Сергеевна 71-29-14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ЦРБ и МО г. Вологды заполняют информацию по таблицам 1000 и 2000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4879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4941113"/>
              </p:ext>
            </p:extLst>
          </p:nvPr>
        </p:nvGraphicFramePr>
        <p:xfrm>
          <a:off x="179512" y="594266"/>
          <a:ext cx="8892988" cy="6300975"/>
        </p:xfrm>
        <a:graphic>
          <a:graphicData uri="http://schemas.openxmlformats.org/drawingml/2006/table">
            <a:tbl>
              <a:tblPr firstRow="1" bandRow="1"/>
              <a:tblGrid>
                <a:gridCol w="426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30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027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50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Отчетная форма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Ответственный специалист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Контакты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02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 30 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раздел; 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раздел т.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2610;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2611;2650;2800;2801;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 30 </a:t>
                      </a:r>
                      <a:r>
                        <a:rPr lang="en-US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раздел</a:t>
                      </a:r>
                      <a:r>
                        <a:rPr lang="en-US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т. 3150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 1-Дети здрав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;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ф. 41; ф. 54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; 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ф,19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Ф.14  ДС; ф. 1РБ;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Козлова Елена Александровна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врач статистик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8-921-531-38-62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(сообщения в Telegram или в WhatsApp)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802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Ф.13; Ф.32; вкладыш к ф.32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(6 раздел таблицы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5460 - 5505)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Ф.14  (1раздел «Состав пациентов в стационаре»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таблицы 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2000 - 3000)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Кукушкина Нина Анатольевна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статистик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71-01-13;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71-12-52 доб.136;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8-911-045-46-17 (сообщения в 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Telegram 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или в 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WhatsApp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Ф.64 (табл.6000;  табл.6100)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(разделы: 304,305,306)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Садовская Светлана Сергеевна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статистик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  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71-12-52 доб.127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 разделы </a:t>
                      </a:r>
                      <a:r>
                        <a:rPr lang="en-US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«Штаты, кадры»;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 раздел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Скорая помощь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Шабакова Ольга Владимировна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экономист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71-12-52 доб.126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1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раздел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Медицинская помощь в амбулаторных условиях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Сверчкова Татьяна Степановна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71-01-13;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71-12-52 доб.131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8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Ф.12; ф.57; ф.16 ВН;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ф.14 раздел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х</a:t>
                      </a: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ирургическая</a:t>
                      </a:r>
                      <a:r>
                        <a:rPr lang="ru-RU" sz="1300" b="0" baseline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работа</a:t>
                      </a:r>
                      <a:endParaRPr lang="ru-RU" sz="13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Трофимова Наталия Эдуардовна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медицинский статистик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71-01-13;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71-12-52 доб.136;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8-921-537-38-23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37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(табл.:8000, 8001, 8002, 8003.)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Молева Татьяна Александровна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71-12-50 доб.115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593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Ф.30 (табл.:7000, 7001, 7002, 7003, 7004)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Шорохов  Вячеслав Васильевич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71-12-51 доб.143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71046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Контакты  специалистов БУЗ ВО «МИАЦ»</a:t>
            </a:r>
          </a:p>
        </p:txBody>
      </p:sp>
    </p:spTree>
    <p:extLst>
      <p:ext uri="{BB962C8B-B14F-4D97-AF65-F5344CB8AC3E}">
        <p14:creationId xmlns:p14="http://schemas.microsoft.com/office/powerpoint/2010/main" xmlns="" val="283840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Вносятся изменения в следующие формы федерального статистического наблюдения: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№ 12 «Сведения о числе заболеваний, зарегистрированных  у пациентов, проживающих в районе обслуживания медицинской организации»</a:t>
            </a:r>
          </a:p>
          <a:p>
            <a:endParaRPr lang="ru-RU" sz="2800" dirty="0"/>
          </a:p>
          <a:p>
            <a:r>
              <a:rPr lang="ru-RU" sz="2800" dirty="0"/>
              <a:t>№ 14 «Сведения о деятельности подразделений медицинской организации, оказывающих медицинскую помощь  в стационарных условиях»</a:t>
            </a:r>
          </a:p>
          <a:p>
            <a:endParaRPr lang="ru-RU" sz="2800" dirty="0"/>
          </a:p>
          <a:p>
            <a:r>
              <a:rPr lang="ru-RU" sz="2800" dirty="0"/>
              <a:t>№ 30 «Сведения о медицинской организации» </a:t>
            </a:r>
          </a:p>
          <a:p>
            <a:endParaRPr lang="ru-RU" sz="2800" dirty="0"/>
          </a:p>
          <a:p>
            <a:r>
              <a:rPr lang="ru-RU" sz="2800" dirty="0"/>
              <a:t>№ 36 «Сведения о контингентах психически больных»</a:t>
            </a:r>
          </a:p>
        </p:txBody>
      </p:sp>
    </p:spTree>
    <p:extLst>
      <p:ext uri="{BB962C8B-B14F-4D97-AF65-F5344CB8AC3E}">
        <p14:creationId xmlns:p14="http://schemas.microsoft.com/office/powerpoint/2010/main" xmlns="" val="76619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99592" y="4293096"/>
            <a:ext cx="777716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80604020202020204" pitchFamily="34" charset="0"/>
              </a:rPr>
              <a:t>ИЗМЕНЕНИЯ, ВНОСИМЫЕ В ФОРМУ ФЕДЕРАЛЬНОГО СТАТИСТИЧЕСКОГО   НАБЛЮДЕНИЯ № 12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2416993"/>
              </p:ext>
            </p:extLst>
          </p:nvPr>
        </p:nvGraphicFramePr>
        <p:xfrm>
          <a:off x="395288" y="1340768"/>
          <a:ext cx="8497191" cy="248057"/>
        </p:xfrm>
        <a:graphic>
          <a:graphicData uri="http://schemas.openxmlformats.org/drawingml/2006/table">
            <a:tbl>
              <a:tblPr/>
              <a:tblGrid>
                <a:gridCol w="56915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2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27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них, крайняя степень ожирения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5.10.1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E66.2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288" y="1988840"/>
            <a:ext cx="8497192" cy="338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Добавлены новые таблицы: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836712"/>
            <a:ext cx="806489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таблицы 1000, 2000, 3000 и 4000 добавлены новые строки:</a:t>
            </a: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95288" y="2400562"/>
            <a:ext cx="8497192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(1005)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– 792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мальчиков всего 1 _______,  из них в возрасте 0-4 года 2 ______, 5-9 лет 3 ______ , крайняя степень ожирения (из гр. 4 стр.5.10.1)  у мальчиков всего 4 ______, из них в возрасте 0-4 года 5 ____,  5-9 лет 6 ______ , число с впервые в жизни установленным диагнозом ожирение (из гр. 10 стр. 5.10) у мальчиков 7 _______,  крайняя степень ожирения (из гр. 10 стр. 5.10.1) у мальчиков 8 ________.</a:t>
            </a:r>
            <a:endParaRPr kumimoji="0" lang="ru-RU" sz="1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95288" y="3861048"/>
            <a:ext cx="8497192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(2005)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с впервые в жизни  установленным диагнозом ожирение (из гр. 10 стр. 5.10)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юношей  1 _____, крайняя степень ожирения (из гр. 10 стр. 5.10.1) у юношей 2 ____.</a:t>
            </a:r>
            <a:endParaRPr kumimoji="0" lang="ru-RU" sz="1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1520" y="4832866"/>
            <a:ext cx="8784976" cy="11695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(3006 и 4005)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мужчин  1 ________, из них с впервые в жизни установленным диагнозом (из гр. 1) 2 _______, </a:t>
            </a:r>
            <a:b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крайняя степень ожирения (из гр. 4 стр. 5.10.1) у мужчин 3 __________, из них с впервые в жизни установленным диагнозом (из гр. 3) 4 _________.</a:t>
            </a:r>
            <a:endParaRPr kumimoji="0" lang="ru-RU" sz="1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91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80604020202020204" pitchFamily="34" charset="0"/>
              </a:rPr>
              <a:t>ИЗМЕНЕНИЯ, ВНОСИМЫЕ В ФОРМУ ФЕДЕРАЛЬНОГО СТАТИСТИЧЕСКОГО   НАБЛЮДЕНИЯ № 12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														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95288" y="1412776"/>
            <a:ext cx="8497192" cy="1600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595" algn="r"/>
                <a:tab pos="9137650" algn="l"/>
                <a:tab pos="9948545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новорожденных поступивших под наблюдение (табл. 1700) обследовано на: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фенилкетонурию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 _________ , врожденный гипотиреоз 2__________ , адреногенитальный  синдром  3  _________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галактоземию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4  ___________  ,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муковисцидоз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 ___________ ,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наследственные и /или врожденные заболевания  в рамках  расширенного 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неонатального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скрининга 6__________, из них на наследственные болезни обмена методом тандемной масс- спектрометрии 7 _______ , спинальную мышечную дистрофию 8 _______ , первичные иммунодефициты 9 __________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595" algn="r"/>
                <a:tab pos="9137650" algn="l"/>
                <a:tab pos="9948545" algn="l"/>
              </a:tabLst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908720"/>
            <a:ext cx="81369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Внесены изменения в таблицу 1900: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4191206"/>
              </p:ext>
            </p:extLst>
          </p:nvPr>
        </p:nvGraphicFramePr>
        <p:xfrm>
          <a:off x="395288" y="3789040"/>
          <a:ext cx="8569200" cy="2354952"/>
        </p:xfrm>
        <a:graphic>
          <a:graphicData uri="http://schemas.openxmlformats.org/drawingml/2006/table">
            <a:tbl>
              <a:tblPr/>
              <a:tblGrid>
                <a:gridCol w="856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(4001)                                                                                                     Код по ОКЕИ -  человек - 792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 зарегистрированных пациентов – всего 1 ______________ ,из них с диагнозом, установленным впервые в жизни,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2 ___________ 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 (из гр. 15, стр. 1.0)  3 _________ 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________, из них  с впервые в жизни установленным диагнозом (из гр. 4) 5 _______, из них находилось  под диспансерным наблюдением в отчетном году 6_______, из них с впервые в жизни установленным диагнозом 7 _______ 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														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3212976"/>
            <a:ext cx="81369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Внесены изменения в таблицу 4001:</a:t>
            </a:r>
          </a:p>
        </p:txBody>
      </p:sp>
    </p:spTree>
    <p:extLst>
      <p:ext uri="{BB962C8B-B14F-4D97-AF65-F5344CB8AC3E}">
        <p14:creationId xmlns:p14="http://schemas.microsoft.com/office/powerpoint/2010/main" xmlns="" val="159643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33301"/>
            <a:ext cx="9144000" cy="555536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800" b="1" dirty="0" smtClean="0"/>
              <a:t>Форма </a:t>
            </a:r>
            <a:r>
              <a:rPr lang="ru-RU" sz="2800" b="1" dirty="0"/>
              <a:t>№ 13 </a:t>
            </a:r>
            <a:endParaRPr lang="ru-RU" sz="2800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sz="2800" b="1" dirty="0" smtClean="0"/>
              <a:t>«</a:t>
            </a:r>
            <a:r>
              <a:rPr lang="ru-RU" sz="2800" b="1" dirty="0"/>
              <a:t>Сведения о беременности с абортивным исходом» </a:t>
            </a:r>
            <a:endParaRPr lang="ru-RU" sz="2800" b="1" dirty="0" smtClean="0"/>
          </a:p>
          <a:p>
            <a:pPr algn="ctr"/>
            <a:r>
              <a:rPr lang="ru-RU" sz="2400" dirty="0" smtClean="0"/>
              <a:t>заполняется </a:t>
            </a:r>
            <a:r>
              <a:rPr lang="ru-RU" sz="2400" dirty="0"/>
              <a:t>полностью</a:t>
            </a:r>
            <a:r>
              <a:rPr lang="ru-RU" dirty="0"/>
              <a:t>. </a:t>
            </a:r>
            <a:endParaRPr lang="ru-RU" dirty="0" smtClean="0"/>
          </a:p>
          <a:p>
            <a:endParaRPr lang="ru-RU" b="1" dirty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 2023 </a:t>
            </a:r>
            <a:r>
              <a:rPr lang="ru-RU" sz="2800" b="1" dirty="0">
                <a:solidFill>
                  <a:srgbClr val="FF0000"/>
                </a:solidFill>
              </a:rPr>
              <a:t>году изменений нет.</a:t>
            </a:r>
          </a:p>
          <a:p>
            <a:endParaRPr lang="ru-RU" b="1" dirty="0" smtClean="0"/>
          </a:p>
          <a:p>
            <a:pPr algn="ctr"/>
            <a:r>
              <a:rPr lang="ru-RU" sz="1050" dirty="0" smtClean="0"/>
              <a:t>МИНИСТЕРСТВО </a:t>
            </a:r>
            <a:r>
              <a:rPr lang="ru-RU" sz="1050" dirty="0"/>
              <a:t>ЭКОНОМИЧЕСКОГО РАЗВИТИЯ РОССИЙСКОЙ ФЕДЕРАЦИИ </a:t>
            </a:r>
          </a:p>
          <a:p>
            <a:pPr algn="ctr"/>
            <a:r>
              <a:rPr lang="ru-RU" sz="1050" dirty="0"/>
              <a:t>ФЕДЕРАЛЬНАЯ СЛУЖБА ГОСУДАРСТВЕННОЙ СТАТИСТИКИ 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ПРИКАЗ </a:t>
            </a:r>
            <a:endParaRPr lang="ru-RU" b="1" dirty="0"/>
          </a:p>
          <a:p>
            <a:pPr algn="ctr"/>
            <a:r>
              <a:rPr lang="ru-RU" b="1" dirty="0"/>
              <a:t>от 30 декабря 2020 г. № 863</a:t>
            </a:r>
          </a:p>
          <a:p>
            <a:endParaRPr lang="ru-RU" b="1" dirty="0" smtClean="0"/>
          </a:p>
          <a:p>
            <a:pPr algn="ctr"/>
            <a:r>
              <a:rPr lang="ru-RU" sz="1600" dirty="0" smtClean="0"/>
              <a:t>ОБ </a:t>
            </a:r>
            <a:r>
              <a:rPr lang="ru-RU" sz="1600" dirty="0"/>
              <a:t>УТВЕРЖДЕНИИ ФОРМ ФЕДЕРАЛЬНОГО СТАТИСТИЧЕСКОГО НАБЛЮДЕНИЯ С УКАЗАНИЯМИ ПО ИХ ЗАПОЛНЕНИЮ ДЛЯ ОРГАНИЗАЦИИ МИНИСТЕРСТВОМ ЗДРАВООХРАНЕНИЯ РОССИЙСКОЙ ФЕДЕРАЦИИ ФЕДЕРАЛЬНОГО СТАТИСТИЧЕСКОГО НАБЛЮДЕНИЯ В СФЕРЕ 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282924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1925</Words>
  <Application>Microsoft Office PowerPoint</Application>
  <PresentationFormat>Экран (4:3)</PresentationFormat>
  <Paragraphs>322</Paragraphs>
  <Slides>23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Годовой отчет за 2023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Ф – 14  ДС – форма не изменилась </vt:lpstr>
      <vt:lpstr>Ф-30 Раздел 1 -  добавлены новые строки, соответственно,  поменялась нумерация строк </vt:lpstr>
      <vt:lpstr>Форма 30 РАЗДЕЛ III. ДЕЯТЕЛЬНОСТЬ МЕДИЦИНСКОЙ ОРГАНИЗАЦИИ ПО ОКАЗАНИЮ МЕДИЦИНСКОЙ ПОМОЩИ В АМБУЛАТОРНЫХ УСЛОВИЯХ  </vt:lpstr>
      <vt:lpstr>Таблица2510 «Профилактические осмотры и диспансеризация, проведенные медицинской организацией</vt:lpstr>
      <vt:lpstr>Слайд 18</vt:lpstr>
      <vt:lpstr>6. Диспансерное наблюдение за ветеранами Великой Отечественной войны, боевых действий, военной службы и инвалидами Великой Отечественной войны, боевых действий,  человек  Таблица 2600 </vt:lpstr>
      <vt:lpstr>   Форма статистического учета и отчетности № 64 «Сведения о заготовке, хранении, транспортировке и клиническом использовании донорской крови и (или) ее компонентов» </vt:lpstr>
      <vt:lpstr>Таблица 6000 КЛИНИЧЕСКОЕ ИСПОЛЬЗОВАНИЕ КОМПОНЕНТОВ ДОНОРСКОЙ КРОВИ </vt:lpstr>
      <vt:lpstr> Деятельность лаборатории форма 30 раздел VI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Эдуардовна Трофимова</dc:creator>
  <cp:lastModifiedBy>lgr</cp:lastModifiedBy>
  <cp:revision>47</cp:revision>
  <dcterms:created xsi:type="dcterms:W3CDTF">2023-12-27T05:45:12Z</dcterms:created>
  <dcterms:modified xsi:type="dcterms:W3CDTF">2023-12-28T10:47:39Z</dcterms:modified>
</cp:coreProperties>
</file>