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7" r:id="rId4"/>
    <p:sldId id="278" r:id="rId5"/>
    <p:sldId id="257" r:id="rId6"/>
    <p:sldId id="258" r:id="rId7"/>
    <p:sldId id="259" r:id="rId8"/>
    <p:sldId id="267" r:id="rId9"/>
    <p:sldId id="268" r:id="rId10"/>
    <p:sldId id="260" r:id="rId11"/>
    <p:sldId id="261" r:id="rId12"/>
    <p:sldId id="262" r:id="rId13"/>
    <p:sldId id="263" r:id="rId14"/>
    <p:sldId id="279" r:id="rId15"/>
    <p:sldId id="269" r:id="rId16"/>
    <p:sldId id="264" r:id="rId17"/>
    <p:sldId id="265" r:id="rId18"/>
    <p:sldId id="266" r:id="rId19"/>
    <p:sldId id="270" r:id="rId20"/>
    <p:sldId id="275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49FEC"/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67993F-66C7-401B-8B2C-075FDA6ECC5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60399D-B22D-4729-853D-9E71B76CF2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8964488" cy="432048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Медицинская статистика и информационные технологии</a:t>
            </a:r>
            <a:endParaRPr lang="ru-RU" sz="60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445224"/>
            <a:ext cx="4248472" cy="93610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Зам.директора МИАЦ</a:t>
            </a:r>
          </a:p>
          <a:p>
            <a:pPr algn="l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А.Гришин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36725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медицинская информационная система (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мис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)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6021288"/>
          </a:xfrm>
        </p:spPr>
        <p:txBody>
          <a:bodyPr>
            <a:normAutofit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Перспективы: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Электронная история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б-ни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(АРМ ПО,ВР, Пм/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с,См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/с).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Карта учета диспансеризации больных.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Медицинское свидетельство о рождении.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Медицинское свидетельство о смерти.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Талон на обращение (многоразовый).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Карта вызова скорой медицинской помощи.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Отчет о выполнении ИПРА.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Диагностика – назначения и результаты. 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Учет  переливаний крови и ее компонентов. 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Конфигурации МИС для специализированных ЛПУ.</a:t>
            </a:r>
          </a:p>
          <a:p>
            <a:pPr marL="0" indent="19050">
              <a:buNone/>
            </a:pPr>
            <a:endParaRPr lang="ru-RU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19050">
              <a:buNone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19050">
              <a:buNone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kim.VOLOGDAMED\Desktop\Мои документы\Стг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268533" cy="16430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другие информационные системы (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ис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)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08720"/>
            <a:ext cx="9001156" cy="5733256"/>
          </a:xfrm>
        </p:spPr>
        <p:txBody>
          <a:bodyPr>
            <a:normAutofit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ЭР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инструмент записи на прием по разным каналам и статистика записавшихся.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оборотом ЛЛС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статистика выписки рецептов на ЛЛС, отпуска и стоимости лекарств.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Мониторинги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универсальный инструмент для сбора и анализа любых статистических данных.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Младенческая смертность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инструмент сбора информации о случаях смерти детей до 1 года.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ЦАМИ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хранилище медицинских изображений.</a:t>
            </a:r>
          </a:p>
          <a:p>
            <a:pPr marL="0" indent="19050">
              <a:buNone/>
            </a:pP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Статгод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годовые статистические отчеты ЛПУ.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19050">
              <a:buFontTx/>
              <a:buChar char="-"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2356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вчера, сегодня и завтра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медстатистики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858280" cy="6286520"/>
          </a:xfrm>
        </p:spPr>
        <p:txBody>
          <a:bodyPr>
            <a:normAutofit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Вчера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«бумажная» статистика, анализ 1р/год.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  </a:t>
            </a: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 smtClean="0">
                <a:solidFill>
                  <a:srgbClr val="049FE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 не для статистики</a:t>
            </a: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!»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«бумажная» + данные МИС.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</a:t>
            </a: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компьютере не всё…»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Завтра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данные только из ИС, оперативный еженедельный анализ. </a:t>
            </a: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«только то, что в компьютере!»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Информация кроме внесенной в ИС  - вне закона!  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Однократный ввод и многократное использование данных.</a:t>
            </a:r>
          </a:p>
          <a:p>
            <a:pPr marL="0" indent="19050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статистики в «фоновом» режиме при создании электронных медицинских документов.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19050">
              <a:buFontTx/>
              <a:buChar char="-"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j019538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142984"/>
            <a:ext cx="928694" cy="71438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6715140" y="1071546"/>
            <a:ext cx="785818" cy="71438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 bwMode="auto">
          <a:xfrm>
            <a:off x="3857620" y="2214554"/>
            <a:ext cx="1428760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akim.VOLOGDAMED\Pictures\th14KNZUV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задачи медицинской статистики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517232"/>
          </a:xfrm>
        </p:spPr>
        <p:txBody>
          <a:bodyPr>
            <a:normAutofit lnSpcReduction="10000"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1. Достоверность информации в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ИС-</a:t>
            </a:r>
            <a:r>
              <a:rPr lang="ru-RU" sz="24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Своевременность данных в ИС - </a:t>
            </a: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максимум сутки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Полнота введенных в ИС данных – </a:t>
            </a: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всех филиалов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Личная ответственность автора за данные - </a:t>
            </a:r>
            <a:r>
              <a:rPr lang="ru-RU" sz="2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ЭЦП.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Единые стандарты работы с информацией - </a:t>
            </a: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НСИ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Совершенные знания медицинской статистики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у врачей и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медстатистиков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обучение  и контроль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Совершенные знания  и навыки в ИТ - </a:t>
            </a: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Углубленный анализ – основа для принятия 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решений  на всех  уровнях – </a:t>
            </a:r>
            <a:r>
              <a:rPr lang="ru-RU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критерий качества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19050">
              <a:buNone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akim.VOLOGDAMED\Pictures\th14KNZUV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задачи медицинской статистики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517232"/>
          </a:xfrm>
        </p:spPr>
        <p:txBody>
          <a:bodyPr>
            <a:normAutofit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статистика и оплата</a:t>
            </a:r>
          </a:p>
          <a:p>
            <a:pPr marL="0" indent="19050">
              <a:buNone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медицинских услуг: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а) принципы оплаты МП по ОМС не всегда 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соответствуют принципам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медстатистики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поэтому между ними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знака равенства;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б) данные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медстатистики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шире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данных счетов;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в)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статистика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должна подстраиваться под 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экономику, а наоборот о экономика должна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строиться на результатах медицинской статистики</a:t>
            </a:r>
          </a:p>
          <a:p>
            <a:pPr marL="0" indent="19050">
              <a:buNone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круговорот информации в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лпу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5" name="Рисунок 4" descr="C:\Users\akim.VOLOGDAMED\Pictures\doc6bciosg4etkl13kw304_800_48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142984"/>
            <a:ext cx="23907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akim.VOLOGDAMED\Pictures\poznaem_kompju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2457751" cy="2447920"/>
          </a:xfrm>
          <a:prstGeom prst="rect">
            <a:avLst/>
          </a:prstGeom>
          <a:noFill/>
        </p:spPr>
      </p:pic>
      <p:pic>
        <p:nvPicPr>
          <p:cNvPr id="7" name="Рисунок 6" descr="C:\Users\akim.VOLOGDAMED\Pictures\doc6bciosg4etkl13kw304_800_48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285860"/>
            <a:ext cx="23907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kim.VOLOGDAMED\Pictures\doc6bciosg4etkl13kw304_800_48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500174"/>
            <a:ext cx="23907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лево 8"/>
          <p:cNvSpPr/>
          <p:nvPr/>
        </p:nvSpPr>
        <p:spPr>
          <a:xfrm>
            <a:off x="2571736" y="2000240"/>
            <a:ext cx="1428760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5" name="Picture 11" descr="C:\Users\akim.VOLOGDAMED\Pictures\th14KNZUV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572008"/>
            <a:ext cx="2286016" cy="1643074"/>
          </a:xfrm>
          <a:prstGeom prst="rect">
            <a:avLst/>
          </a:prstGeom>
          <a:noFill/>
        </p:spPr>
      </p:pic>
      <p:sp>
        <p:nvSpPr>
          <p:cNvPr id="19" name="Стрелка влево 18"/>
          <p:cNvSpPr/>
          <p:nvPr/>
        </p:nvSpPr>
        <p:spPr>
          <a:xfrm rot="12152967">
            <a:off x="2399640" y="4152476"/>
            <a:ext cx="3509748" cy="54731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376469"/>
            <a:ext cx="1714512" cy="2481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Стрелка влево 21"/>
          <p:cNvSpPr/>
          <p:nvPr/>
        </p:nvSpPr>
        <p:spPr>
          <a:xfrm>
            <a:off x="2143108" y="5286388"/>
            <a:ext cx="3714776" cy="5000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357686" y="3357562"/>
            <a:ext cx="47863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Кабинеты, отделения, СМП, </a:t>
            </a:r>
          </a:p>
          <a:p>
            <a:r>
              <a:rPr lang="ru-RU" sz="2800" b="1" dirty="0" smtClean="0"/>
              <a:t>РБ, УБ, амбулатории, ФАП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643042" y="3214686"/>
            <a:ext cx="2285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Медстатистик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929322" y="5929330"/>
            <a:ext cx="2285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Оператор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143108" y="5929330"/>
            <a:ext cx="2285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МИС ЛПУ</a:t>
            </a:r>
            <a:endParaRPr lang="ru-RU" sz="2800" b="1" dirty="0"/>
          </a:p>
        </p:txBody>
      </p:sp>
      <p:sp>
        <p:nvSpPr>
          <p:cNvPr id="28" name="Стрелка влево 27"/>
          <p:cNvSpPr/>
          <p:nvPr/>
        </p:nvSpPr>
        <p:spPr>
          <a:xfrm rot="5400000">
            <a:off x="285720" y="4000504"/>
            <a:ext cx="107157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572000" y="92867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57290" y="857232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43570" y="4429132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14546" y="464344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14480" y="100010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7158" y="335756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29190" y="92867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рождение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29322" y="442913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ввод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71736" y="478632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3214686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kim.VOLOGDAMED\Pictures\th14KNZUV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организация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статучета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в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лпу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445224"/>
          </a:xfrm>
        </p:spPr>
        <p:txBody>
          <a:bodyPr>
            <a:normAutofit fontScale="85000" lnSpcReduction="20000"/>
          </a:bodyPr>
          <a:lstStyle/>
          <a:p>
            <a:pPr marL="0" indent="19050">
              <a:buNone/>
            </a:pP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МЕДСТАТИСТИК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–изучение инструкций, обучение  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пользованию учетными формами, сбор  и накопление отсутствующих в МИС данных в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эл.таблицах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19050">
              <a:buNone/>
            </a:pP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ВРАЧ,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персонал диагностических и вспомогательных служб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заполнение форм, своевременная передача форм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медстатистикам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формирование ЭМД.</a:t>
            </a:r>
          </a:p>
          <a:p>
            <a:pPr marL="0" indent="19050">
              <a:buNone/>
            </a:pP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МЕДСТАТИСТИК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проверка и отбраковка, разрешение на ввод  данных в ИС, контроль ведения форм в кабинетах (полнота данных (!), своевременность формирования статистических форм, ведения учетных форм, журналов)</a:t>
            </a:r>
          </a:p>
          <a:p>
            <a:pPr marL="0" indent="19050">
              <a:buNone/>
            </a:pP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ОПЕРАТОР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 безошибочный ввод  данных в МИС из проверенных  форм, разрешенных к вводу в систему.</a:t>
            </a:r>
          </a:p>
          <a:p>
            <a:pPr marL="0" indent="19050">
              <a:buNone/>
            </a:pP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МЕДСТАТИСТИК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формирование оперативных отчетов из базы данных (БД) ИС, анализ данных с использованием электронных таблиц (ЭТ)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kim.VOLOGDAMED\Pictures\th14KNZUV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     работа медицинских статистиков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5589240"/>
          </a:xfrm>
        </p:spPr>
        <p:txBody>
          <a:bodyPr>
            <a:normAutofit lnSpcReduction="10000"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СБОР статистических данных для мониторингов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разработка учетных форм, </a:t>
            </a:r>
            <a:r>
              <a:rPr lang="ru-RU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сбор и ввод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данных.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НАСЕЛЕНИЕМ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общим, застрахованным, прикрепленным для обслуживания: использование для расчета показателей, для планирования работы врачей, анализа заболеваемости, рождаемости и смертности населения по участкам и всему ЛПУ, анализ качества медицинского обслуживания с учетом средней продолжительности жизни.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ГОДОВОЙ ОТЧЕТ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сбор данных помесячно , </a:t>
            </a:r>
            <a:r>
              <a:rPr lang="ru-RU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накопление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информации, формирование сводок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kim.VOLOGDAMED\Pictures\th14KNZUV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42852"/>
            <a:ext cx="8991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мед.статистики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и внедрении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ис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>
            <a:normAutofit fontScale="92500" lnSpcReduction="10000"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ТАЛОН  ф.025-1/у– особенности: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ОБРАЩЕНИЕ – это каждый случай, ставший поводом для прихода в АПУ, </a:t>
            </a:r>
            <a:endParaRPr 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19050">
              <a:buNone/>
            </a:pP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состоит  из 1 и более посещений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врачу одной специальности</a:t>
            </a:r>
            <a:endParaRPr lang="en-US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п.19 –отмечается вид МП-доврачебная-1, ПМСП-2, СМП -3, паллиативная-4 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п.21-виды посещений:  Заболевания, травмы (МКБ-10  А00-Т98) –пп.1 , 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при +  неотложной помощи – еще дополнительно  пп.1.1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Профилактические (МКБ-10 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Z00-Z99) –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пп.2 и дополнительно: 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периодические медосмотры -2.1,  возрастная диспансеризация -2.2, посещения каб.здоровья-2.3, паллиативная МП (</a:t>
            </a:r>
            <a:r>
              <a:rPr lang="en-US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51.5) -2.4, </a:t>
            </a:r>
            <a:r>
              <a:rPr lang="ru-RU" sz="1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патронажы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дому – 2.5, др.посещения (справки) -2.6   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Особенности при профилактическом медосмотре: 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талон один на всех врачей, если не выявлено ни одного заболевания,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при выявлении – каждый врач заполняет  талон (с заболеванием или нет).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Пункт 23: пп.1 –если цель достигнута за одно или несколько посещений,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пп.2 –если не достигнута (обращение прервано, не закончено).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п.28 –при первом посещении предварительный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д-з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п.32 –при завершении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п.31 – название и код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мед.услуги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«Номенклатуре» (пр.№1664н и №794н). </a:t>
            </a:r>
          </a:p>
          <a:p>
            <a:pPr marL="0" indent="19050"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Новый талон при каждом  новом обращении, второй талон на один случай обращения оформлять НЕЛЬЗЯ! Учитывают все случаи (и платные тоже!) всех ЛПУ!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kim.VOLOGDAMED\Pictures\th14KNZUV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85728"/>
            <a:ext cx="8991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мед.статистики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и внедрении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ис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445224"/>
          </a:xfrm>
        </p:spPr>
        <p:txBody>
          <a:bodyPr>
            <a:normAutofit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КАРТА ф. 030/у –особенности: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857364"/>
            <a:ext cx="9144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заполняется на каждое заболевание.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маркируется номером карты амбулаторного пациента, а карты лиц, имеющих льготы еще «Л».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п.16 должны быть проставлены даты плановых вызовов  для диспансерного наблюдения (на год!)       в соответствии с планом индивидуальной диспансеризации и даты фактических  явок (по карте).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п.19 отмечаются 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назначенные  в индивидуальном плане и проведенные фактически  лечебно-профилактические мероприятия</a:t>
            </a:r>
          </a:p>
          <a:p>
            <a:pPr marL="457200" indent="-457200"/>
            <a:r>
              <a:rPr lang="ru-RU" sz="2400" b="1" dirty="0" smtClean="0">
                <a:solidFill>
                  <a:srgbClr val="049FE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 периодический контроль в кабинетах их заполнения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7200" indent="-457200">
              <a:buAutoNum type="arabicPeriod"/>
            </a:pP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686800" cy="542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libri" pitchFamily="34" charset="0"/>
                <a:cs typeface="Calibri" pitchFamily="34" charset="0"/>
              </a:rPr>
              <a:t>Основные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libri" pitchFamily="34" charset="0"/>
                <a:cs typeface="Calibri" pitchFamily="34" charset="0"/>
              </a:rPr>
              <a:t>Документы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libri" pitchFamily="34" charset="0"/>
                <a:cs typeface="Calibri" pitchFamily="34" charset="0"/>
              </a:rPr>
              <a:t>2016 года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686800" cy="56435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«Дорожная карта» развития ЕГИСЗ в 2015 – 2018 гг., утвержденная Соглашением между Министерством здравоохранения Российской Федерации и Правительством Вологодской области от 2 июля 2015 года.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План-график проекта по развитию ЕГИСЗ на 2016 год в Вологодской области от 19.02.16г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Госпрограмма «Развитие здравоохранения  Вологодской области» на 2014-2020 годы,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утвержденная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постановлением Правительства Вологодской области  от 28.10.2014г № 1112</a:t>
            </a:r>
            <a:endParaRPr lang="ru-RU" sz="24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kim.VOLOGDAMED\Pictures\th14KNZUV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85728"/>
            <a:ext cx="8991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мед.статистики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и внедрении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ис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445224"/>
          </a:xfrm>
        </p:spPr>
        <p:txBody>
          <a:bodyPr>
            <a:normAutofit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КАРТА ф. 066/у-02 –особенности: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857364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заполняется в круглосуточном и дневном стационарах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Учитываются все пациенты – по ОМС, бюджету, на платной основе.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Номер медицинской карты – номер истории болезни – сквозной, независимо от количества приемных отделений.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П.17 – повторность госпитализаций – в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данное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ЛПУ по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данному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заболеванию.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П.23 –продолжительность госпитализации: дни выписки и поступления в круглосуточном стационаре – один день, в дневном – два дня.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П.26 – движение внутри стационара – обязательное заполнение всех полей, независимо от формы оплаты, если она меняется.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П.27 – операции- все коды проставлять обязательно по операциям, анестезии, инструментам, осложнениям, оплате.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медстатистика</a:t>
            </a:r>
            <a:r>
              <a:rPr lang="ru-RU" dirty="0" smtClean="0"/>
              <a:t> – </a:t>
            </a:r>
            <a:r>
              <a:rPr lang="ru-RU" b="1" dirty="0" smtClean="0"/>
              <a:t>проверка полноты и правильности кодирования диагнозов и причин смерти – должно соответствовать правилам, указанным в методическом пособии «Использование международной статистической классификации болезней и проблем, с вязанных со здоровьем, десятого пересмотра в практике отечественной медицины»</a:t>
            </a:r>
            <a:endParaRPr lang="ru-R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kim.VOLOGDAMED\Pictures\th14KNZUV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85728"/>
            <a:ext cx="8991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мед.статистики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и внедрении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ис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445224"/>
          </a:xfrm>
        </p:spPr>
        <p:txBody>
          <a:bodyPr>
            <a:normAutofit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КАРТА  СМП ф. 110/у – особенности: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714488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Пункты 1-17 заполняет диспетчер, пункты 18-37 –фельдшер (врач) бригады.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Номера карт – сплошные по данному году, включая безрезультатные вызовы.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п.4 –время- обязательно заполнять все поля и с обязательно с минутами.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п.12 – экстренная перевозка – по направлению врача ЛПУ с пометкой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cito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–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первичный: первый в течение суток, повторный – второй и более в течение 24 часов (от поступившего вызова).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п.26, 27 –оказанная помощь на месте и в машине –краткое заполнение о лечебных мероприятиях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обязательно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контроль качества!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п.28 – результаты измерений, если они были, обязательны –контроль качества!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п.35 – время  передачи пациента и диагноз при поступлении в ЛПУ при госпитализации  указывать обязательно – контроль качества!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Карту подписывает фельдшер (врач) бригады, выполнившей вызов. Далее карта передается диспетчеру для ввода в информационную систему (в ЦРБ). На СМП – передается оператору для ввода. Ввод должен быть сразу же после получения карты!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kim.VOLOGDAMED\Pictures\th14KNZUV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85728"/>
            <a:ext cx="8991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мед.статистики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и внедрении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ис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rmAutofit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ЕСТЕСТВЕННОЕ ДВИЖЕНИЕ НАСЕЛЕНИЯ  - сбор данных:</a:t>
            </a:r>
          </a:p>
          <a:p>
            <a:pPr marL="0" indent="19050">
              <a:buNone/>
            </a:pPr>
            <a:r>
              <a:rPr lang="ru-RU" sz="25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Медицинское свидетельство о рождении</a:t>
            </a:r>
            <a:r>
              <a:rPr lang="ru-RU" sz="2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заполняют роддома и родильные отделения больниц. Сведения необходимо будет представлять в региональный ЦОД в режиме </a:t>
            </a:r>
            <a:r>
              <a:rPr lang="ru-RU" sz="25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</a:t>
            </a:r>
            <a:r>
              <a:rPr lang="ru-RU" sz="2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таковы требования новой системы учета.</a:t>
            </a:r>
          </a:p>
          <a:p>
            <a:pPr marL="0" indent="19050">
              <a:buNone/>
            </a:pPr>
            <a:r>
              <a:rPr lang="ru-RU" sz="25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Медицинское свидетельство о смерти</a:t>
            </a:r>
            <a:r>
              <a:rPr lang="ru-RU" sz="2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заполняют больницы, поликлиники, бюро СМЭ, фельдшера ФАП, врачи и фельдшера амбулаторий, районных и участковых больниц. Сведения необходимо будет представлять в региональный ЦОД в режиме </a:t>
            </a:r>
            <a:r>
              <a:rPr lang="ru-RU" sz="25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онлайн</a:t>
            </a:r>
            <a:r>
              <a:rPr lang="ru-RU" sz="2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Для ЦРБ – предварительно собрав данные из своих сельских подразделений и введя их в систему.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kim.VOLOGDAMED\Pictures\th14KNZUV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85728"/>
            <a:ext cx="8991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 СЛУЖБА 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мед.статистики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00108"/>
            <a:ext cx="8964488" cy="5857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sz="2200" b="1" i="1" u="sng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Медицинские статистики</a:t>
            </a:r>
            <a:r>
              <a:rPr lang="ru-RU" sz="2200" b="1" i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i="1" dirty="0" smtClean="0">
                <a:solidFill>
                  <a:schemeClr val="tx1"/>
                </a:solidFill>
              </a:rPr>
              <a:t>–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должностей определяется в зависимости от числа применяемых в учреждении учетных форм, их сложности, количества единиц форм первичных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медико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статистических  документов в год, а также нормативного числа этих документов, которые должен проверить медицинский статистик в день:          </a:t>
            </a:r>
          </a:p>
          <a:p>
            <a:pPr>
              <a:buNone/>
            </a:pP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Кшт.ед.=Игод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249 : 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день, где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Игод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количество документов в год,   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– нормы по видам информации в день (см.таблицу), 249 –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раб.дней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году.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1071546"/>
            <a:ext cx="878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14480" y="3429000"/>
          <a:ext cx="6143668" cy="2808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72164"/>
                <a:gridCol w="571504"/>
              </a:tblGrid>
              <a:tr h="219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Талон амбулаторного пациента</a:t>
                      </a:r>
                      <a:endParaRPr lang="ru-RU" sz="1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220</a:t>
                      </a:r>
                      <a:endParaRPr lang="ru-RU" sz="1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32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Статистическая карта выбывшего из стационара</a:t>
                      </a:r>
                      <a:endParaRPr lang="ru-RU" sz="1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ru-RU" sz="1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9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Карта вызова скорой медицинской помощи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150</a:t>
                      </a:r>
                      <a:endParaRPr lang="ru-RU" sz="1400" b="1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26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Карта учета </a:t>
                      </a: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возрастной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диспансеризации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9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Направление на исследования и консультации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1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9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Направления на госпитализацию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1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Карта профилактических  прививок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400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81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Талон на законченный случай временной нетрудоспособности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400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13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Карта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 учета диспансеризации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(взрослого)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9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Карта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учета диспансеризации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ребенка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45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Статистическая карта беспризорного, доставленного в стационар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400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2844" y="6215082"/>
            <a:ext cx="885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ГЛАВНОЕ – знание статистики и ИТ и умение анализировать!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kim.VOLOGDAMED\Pictures\th14KNZUV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14546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0"/>
            <a:ext cx="6929486" cy="22860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                  Спасибо за внимание</a:t>
            </a:r>
            <a:r>
              <a:rPr lang="ru-RU" sz="44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!</a:t>
            </a:r>
            <a:r>
              <a:rPr lang="ru-RU" sz="60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60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sz="2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На </a:t>
            </a:r>
            <a:r>
              <a:rPr lang="ru-RU" sz="2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этом наши встречи не завершаются – </a:t>
            </a:r>
            <a:r>
              <a:rPr lang="ru-RU" sz="2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будем собираться еще и подводить  отслеживать  результаты и подводить итоги. </a:t>
            </a:r>
            <a:r>
              <a:rPr lang="ru-RU" sz="2200" b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 учиться!</a:t>
            </a:r>
            <a:endParaRPr lang="ru-RU" sz="2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500438"/>
            <a:ext cx="4249612" cy="3357562"/>
          </a:xfrm>
        </p:spPr>
        <p:txBody>
          <a:bodyPr>
            <a:normAutofit/>
          </a:bodyPr>
          <a:lstStyle/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</a:p>
          <a:p>
            <a:pPr marL="0" indent="19050">
              <a:buNone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285992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Наши контакты:</a:t>
            </a:r>
          </a:p>
          <a:p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БУЗ ВО «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МИАЦ» - г.Вологда, Пошехонское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ш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, 31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Тел. (приемная): (8172) 71-12-51, доб.133,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Тел. зам.директора:        71-12-51, доб.202,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Тел. зав.отд.статистики: 71-12-51, доб.132,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Тел.отд. статистики:71-12-51, доб.126, 127, 130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Эл.почта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:  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miac35@mail.ru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 Сайт МИАЦ:   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http://miac.volmed.org.ru/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endParaRPr lang="ru-RU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686800" cy="542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libri" pitchFamily="34" charset="0"/>
                <a:cs typeface="Calibri" pitchFamily="34" charset="0"/>
              </a:rPr>
              <a:t>Основные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libri" pitchFamily="34" charset="0"/>
                <a:cs typeface="Calibri" pitchFamily="34" charset="0"/>
              </a:rPr>
              <a:t>Документы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libri" pitchFamily="34" charset="0"/>
                <a:cs typeface="Calibri" pitchFamily="34" charset="0"/>
              </a:rPr>
              <a:t>2016 года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285860"/>
            <a:ext cx="8686800" cy="528639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Выступление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Министра здравоохранения в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Сант-Петербурге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9 апреля 2016 года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течение двух ближайших лет все медицинские работники должны оказаться в единой информационной системе…»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«Одной из приоритетных целей Министерства здравоохранения Российской Федерации является переход на электронный документооборот, на личный кабинет пациента не только в семи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пилотных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регионах, но и по всей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Росии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686800" cy="542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libri" pitchFamily="34" charset="0"/>
                <a:cs typeface="Calibri" pitchFamily="34" charset="0"/>
              </a:rPr>
              <a:t>Мероприятия в области ИТ в 2016 году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88"/>
            <a:ext cx="9143999" cy="5929312"/>
          </a:xfrm>
        </p:spPr>
        <p:txBody>
          <a:bodyPr>
            <a:noAutofit/>
          </a:bodyPr>
          <a:lstStyle/>
          <a:p>
            <a:pPr eaLnBrk="1" fontAlgn="auto" hangingPunct="1">
              <a:lnSpc>
                <a:spcPct val="70000"/>
              </a:lnSpc>
              <a:spcAft>
                <a:spcPts val="0"/>
              </a:spcAft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 </a:t>
            </a:r>
          </a:p>
          <a:p>
            <a:pPr eaLnBrk="1" fontAlgn="auto" hangingPunct="1">
              <a:lnSpc>
                <a:spcPct val="70000"/>
              </a:lnSpc>
              <a:spcAft>
                <a:spcPts val="0"/>
              </a:spcAft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Электронный документооборот  электронных медицинских документов (ЭМД).</a:t>
            </a:r>
          </a:p>
          <a:p>
            <a:pPr>
              <a:lnSpc>
                <a:spcPct val="70000"/>
              </a:lnSpc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Выполнение показателей «дорожной карты» на 2016 год.</a:t>
            </a:r>
            <a:endParaRPr lang="ru-RU" sz="20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u="sng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задачи 1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ЭМД и хранилище ЭМД, система маршрутизации ЭМД, электронная история болезни.</a:t>
            </a:r>
          </a:p>
          <a:p>
            <a:pPr>
              <a:buNone/>
              <a:defRPr/>
            </a:pPr>
            <a:r>
              <a:rPr lang="ru-RU" sz="2000" b="1" u="sng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 задачи 2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ИС «Диспетчеризация СМП»,  ИС «Естественное движение населения», «личные кабинеты» граждан, модернизация ИС «Мониторинги», ИПРА и Трансфузии –учет и передача данных в федеральные системы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б) охват ЛПУ созданием ЭМД,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охват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мед.персонала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участием в электронном документообороте,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 переданных ЭМД в ИЭМК Минздрава России,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 созданных врачами ЭМД к общему числу случаев оказания МП,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охват ЛПУ </a:t>
            </a:r>
            <a:r>
              <a:rPr lang="ru-RU" sz="20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всех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уровней записью на прием через Интернет,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 работы каждого ЛПУ с «Паспортом ЛПУ», «РМР», «Системой АХД»,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 своевременно внесенных в МИС рецептов на ЛЛС,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охват отделений СМП системой диспетчеризации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 «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информационные технологии» –это Что?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5805264"/>
          </a:xfrm>
        </p:spPr>
        <p:txBody>
          <a:bodyPr>
            <a:normAutofit lnSpcReduction="10000"/>
          </a:bodyPr>
          <a:lstStyle/>
          <a:p>
            <a:pPr marL="0" indent="19050">
              <a:buNone/>
            </a:pP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технологии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инструменты  для  формирования, получения, хранения, обработки и передачи любой информации в электронной форме.</a:t>
            </a:r>
          </a:p>
          <a:p>
            <a:pPr marL="0" indent="19050">
              <a:buNone/>
            </a:pPr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технологии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всегда имеют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составляющие:</a:t>
            </a:r>
          </a:p>
          <a:p>
            <a:pPr marL="0" indent="1905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информационно-технологическое оборудование для работы с информацией в электронной форме;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2.программное обеспечение, обеспечивающее  работу  оборудования и позволяющее человеку управлять этой работой. 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информационные технологии в медицине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5805264"/>
          </a:xfrm>
        </p:spPr>
        <p:txBody>
          <a:bodyPr>
            <a:normAutofit fontScale="92500"/>
          </a:bodyPr>
          <a:lstStyle/>
          <a:p>
            <a:pPr marL="0" indent="19050">
              <a:buNone/>
            </a:pP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медицине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имеются информационные системы (ИС) различного назначения: для создания электронных  медицинских документов, для автоматизации  рабочих процессов, для анализа информации, для хранения информации и выдачи ее по запросам, справочные, обучающие системы. 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нашей области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функционируют несколько  информационных систем разного назначения: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«МИС», «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Статгод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«Мониторинги», «Младенческая смертность», «Электронная регистратура», «ЦАМИ», «Управление оборотом льготных лекарственных средств», «Паспорт ЛПУ», «Региональный регистр МР»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36725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медицинская информационная система (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мис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)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5733256"/>
          </a:xfrm>
        </p:spPr>
        <p:txBody>
          <a:bodyPr>
            <a:normAutofit/>
          </a:bodyPr>
          <a:lstStyle/>
          <a:p>
            <a:pPr marL="0" indent="19050">
              <a:buNone/>
            </a:pPr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МИС 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универсальный инструмент  для создания электронных медицинских документов (ЭМД), сбора и анализа медико-статистической информации, автоматизации формирования счетов за оказанные медицинские услуги, для помощи врачу в его медицинской деятельности.</a:t>
            </a:r>
          </a:p>
          <a:p>
            <a:pPr marL="0" indent="1905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МИС «Статистика и счета ЛПУ» имеет блоки: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19050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регистратура, поликлиника, углубленные осмотры, больничный лист, работа со счетами, отчеты (оперативные и годовые формы), </a:t>
            </a:r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параклиника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справочные данные</a:t>
            </a:r>
          </a:p>
          <a:p>
            <a:pPr marL="0" indent="19050">
              <a:buNone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36725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медицинская информационная система (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мис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)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906442"/>
            <a:ext cx="6499486" cy="495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00298" y="1071546"/>
            <a:ext cx="664370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Прежнее название МИС «Работа ЛПУ в условиях ОМС» давно не актуально и даже ее теперешнее название не отражает всей ее сути. Во-первых, не только ОМС, но бюджет и платные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услуги реализованы  в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этой системе и должны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в нее вноситься, а   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во-вторых, «Статистика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и счета ЛПУ» – ее новое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название – было дано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тоже до того, как в ней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появился модуль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рования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электронных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медицинских документов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и статистика стала не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главной ее функцией.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36725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медицинская информационная система (</a:t>
            </a:r>
            <a:r>
              <a:rPr lang="ru-RU" sz="32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мис</a:t>
            </a:r>
            <a:r>
              <a:rPr lang="ru-RU" sz="32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)</a:t>
            </a:r>
            <a:endParaRPr lang="ru-RU" sz="32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69"/>
            <a:ext cx="5766128" cy="4395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akim.VOLOGDAMED\Desktop\Мои документы\МИС-меню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405355"/>
            <a:ext cx="5857884" cy="445264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57884" y="1071546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Возможности МИС в области статистики видны из меню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852</TotalTime>
  <Words>2213</Words>
  <Application>Microsoft Office PowerPoint</Application>
  <PresentationFormat>Экран (4:3)</PresentationFormat>
  <Paragraphs>216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Медицинская статистика и информационные технологии</vt:lpstr>
      <vt:lpstr>Основные Документы 2016 года</vt:lpstr>
      <vt:lpstr>Основные Документы 2016 года</vt:lpstr>
      <vt:lpstr>Мероприятия в области ИТ в 2016 году</vt:lpstr>
      <vt:lpstr>  «информационные технологии» –это Что?</vt:lpstr>
      <vt:lpstr> информационные технологии в медицине</vt:lpstr>
      <vt:lpstr>медицинская информационная система (мис)</vt:lpstr>
      <vt:lpstr>медицинская информационная система (мис)</vt:lpstr>
      <vt:lpstr>медицинская информационная система (мис)</vt:lpstr>
      <vt:lpstr>медицинская информационная система (мис)</vt:lpstr>
      <vt:lpstr>другие информационные системы (ис)</vt:lpstr>
      <vt:lpstr>вчера, сегодня и завтра медстатистики</vt:lpstr>
      <vt:lpstr>                   задачи медицинской статистики</vt:lpstr>
      <vt:lpstr>                   задачи медицинской статистики</vt:lpstr>
      <vt:lpstr>круговорот информации в лпу</vt:lpstr>
      <vt:lpstr>                   организация статучета в лпу</vt:lpstr>
      <vt:lpstr>                        работа медицинских статистиков</vt:lpstr>
      <vt:lpstr>                    мед.статистики и внедрении ис</vt:lpstr>
      <vt:lpstr>                    мед.статистики и внедрении ис</vt:lpstr>
      <vt:lpstr>                    мед.статистики и внедрении ис</vt:lpstr>
      <vt:lpstr>                    мед.статистики и внедрении ис</vt:lpstr>
      <vt:lpstr>                    мед.статистики и внедрении ис</vt:lpstr>
      <vt:lpstr>                    СЛУЖБА мед.статистики</vt:lpstr>
      <vt:lpstr>                    Спасибо за внимание! На этом наши встречи не завершаются – будем собираться еще и подводить  отслеживать  результаты и подводить итоги. И учиться!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Медицинская статистика и информационные технологии</dc:title>
  <dc:creator>Admin</dc:creator>
  <cp:lastModifiedBy>Аким Асимович Гришин</cp:lastModifiedBy>
  <cp:revision>107</cp:revision>
  <dcterms:created xsi:type="dcterms:W3CDTF">2016-04-24T10:43:57Z</dcterms:created>
  <dcterms:modified xsi:type="dcterms:W3CDTF">2016-04-27T05:40:31Z</dcterms:modified>
</cp:coreProperties>
</file>